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51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19852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13432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235120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314175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36318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2EA3CFF-F1A9-46D8-BE89-2F20837A3915}" type="datetimeFigureOut">
              <a:rPr lang="fr-FR" smtClean="0"/>
              <a:t>09/06/2022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157100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EA3CFF-F1A9-46D8-BE89-2F20837A3915}" type="datetimeFigureOut">
              <a:rPr lang="fr-FR" smtClean="0"/>
              <a:t>09/06/2022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347344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2EA3CFF-F1A9-46D8-BE89-2F20837A3915}" type="datetimeFigureOut">
              <a:rPr lang="fr-FR" smtClean="0"/>
              <a:t>09/06/2022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219613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EA3CFF-F1A9-46D8-BE89-2F20837A3915}" type="datetimeFigureOut">
              <a:rPr lang="fr-FR" smtClean="0"/>
              <a:t>09/06/2022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5380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2EA3CFF-F1A9-46D8-BE89-2F20837A3915}" type="datetimeFigureOut">
              <a:rPr lang="fr-FR" smtClean="0"/>
              <a:t>09/06/2022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100906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2EA3CFF-F1A9-46D8-BE89-2F20837A3915}" type="datetimeFigureOut">
              <a:rPr lang="fr-FR" smtClean="0"/>
              <a:t>09/06/2022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E18416-226C-469E-AE32-6C071DE807F6}" type="slidenum">
              <a:rPr lang="fr-FR" smtClean="0"/>
              <a:t>‹N°›</a:t>
            </a:fld>
            <a:endParaRPr lang="fr-FR"/>
          </a:p>
        </p:txBody>
      </p:sp>
    </p:spTree>
    <p:extLst>
      <p:ext uri="{BB962C8B-B14F-4D97-AF65-F5344CB8AC3E}">
        <p14:creationId xmlns:p14="http://schemas.microsoft.com/office/powerpoint/2010/main" val="291241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A3CFF-F1A9-46D8-BE89-2F20837A3915}" type="datetimeFigureOut">
              <a:rPr lang="fr-FR" smtClean="0"/>
              <a:t>09/06/2022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18416-226C-469E-AE32-6C071DE807F6}" type="slidenum">
              <a:rPr lang="fr-FR" smtClean="0"/>
              <a:t>‹N°›</a:t>
            </a:fld>
            <a:endParaRPr lang="fr-FR"/>
          </a:p>
        </p:txBody>
      </p:sp>
    </p:spTree>
    <p:extLst>
      <p:ext uri="{BB962C8B-B14F-4D97-AF65-F5344CB8AC3E}">
        <p14:creationId xmlns:p14="http://schemas.microsoft.com/office/powerpoint/2010/main" val="413354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11560" y="620688"/>
            <a:ext cx="7848872" cy="5018112"/>
          </a:xfrm>
        </p:spPr>
        <p:txBody>
          <a:bodyPr/>
          <a:lstStyle/>
          <a:p>
            <a:endParaRPr lang="fr-FR" dirty="0"/>
          </a:p>
        </p:txBody>
      </p:sp>
      <p:pic>
        <p:nvPicPr>
          <p:cNvPr id="4" name="اليوم الوطني للكشافة الإسلامية الجزائرية مدرسة لبعث الروح ال.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7584" y="692696"/>
            <a:ext cx="7488832" cy="4248472"/>
          </a:xfrm>
          <a:prstGeom prst="rect">
            <a:avLst/>
          </a:prstGeom>
        </p:spPr>
      </p:pic>
    </p:spTree>
    <p:extLst>
      <p:ext uri="{BB962C8B-B14F-4D97-AF65-F5344CB8AC3E}">
        <p14:creationId xmlns:p14="http://schemas.microsoft.com/office/powerpoint/2010/main" val="858436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40000"/>
              <a:lumOff val="60000"/>
            </a:schemeClr>
          </a:solidFill>
          <a:ln>
            <a:solidFill>
              <a:schemeClr val="accent3">
                <a:lumMod val="50000"/>
              </a:schemeClr>
            </a:solidFill>
          </a:ln>
        </p:spPr>
        <p:txBody>
          <a:bodyPr/>
          <a:lstStyle/>
          <a:p>
            <a:r>
              <a:rPr lang="ar-DZ" b="1" dirty="0">
                <a:solidFill>
                  <a:srgbClr val="FF0000"/>
                </a:solidFill>
              </a:rPr>
              <a:t>الكشافة الاسلامية الجزائرية </a:t>
            </a:r>
            <a:endParaRPr lang="fr-FR" dirty="0">
              <a:solidFill>
                <a:srgbClr val="FF0000"/>
              </a:solidFill>
            </a:endParaRPr>
          </a:p>
        </p:txBody>
      </p:sp>
      <p:sp>
        <p:nvSpPr>
          <p:cNvPr id="3" name="Espace réservé du contenu 2"/>
          <p:cNvSpPr>
            <a:spLocks noGrp="1"/>
          </p:cNvSpPr>
          <p:nvPr>
            <p:ph idx="1"/>
          </p:nvPr>
        </p:nvSpPr>
        <p:spPr>
          <a:xfrm>
            <a:off x="457200" y="1340768"/>
            <a:ext cx="8229600" cy="5040560"/>
          </a:xfrm>
          <a:solidFill>
            <a:schemeClr val="accent3">
              <a:lumMod val="20000"/>
              <a:lumOff val="80000"/>
            </a:schemeClr>
          </a:solidFill>
          <a:ln>
            <a:solidFill>
              <a:schemeClr val="accent3">
                <a:lumMod val="50000"/>
              </a:schemeClr>
            </a:solidFill>
          </a:ln>
        </p:spPr>
        <p:txBody>
          <a:bodyPr>
            <a:normAutofit fontScale="92500" lnSpcReduction="20000"/>
          </a:bodyPr>
          <a:lstStyle/>
          <a:p>
            <a:pPr marL="0" lvl="0" indent="0" algn="just" rtl="1">
              <a:buNone/>
            </a:pPr>
            <a:r>
              <a:rPr lang="ar-DZ" sz="2400" dirty="0"/>
              <a:t>تعود أصول الكشافة الاسلامية الجزائرية إلى سنوات الثلاثينات، بتأسيس الفوج الكشفي بمدينة </a:t>
            </a:r>
            <a:r>
              <a:rPr lang="ar-DZ" sz="2400" dirty="0" err="1"/>
              <a:t>مليانة</a:t>
            </a:r>
            <a:r>
              <a:rPr lang="ar-DZ" sz="2400" dirty="0"/>
              <a:t> تحت اسم "ابن خلدون" على يد صادق الفول، كما تأسس فوج الكشافة الإسلامية الجزائرية بالعاصمة من طرف "</a:t>
            </a:r>
            <a:r>
              <a:rPr lang="ar-DZ" sz="2400" b="1" dirty="0"/>
              <a:t>محمد بوراس</a:t>
            </a:r>
            <a:r>
              <a:rPr lang="ar-DZ" sz="2400" dirty="0"/>
              <a:t>" سنة 1935م تحت اسم "الفلاح" واعتمد رســــــميا في سنــــــة 1936م. وســــرعان ما أقتدى به غيره، فظهرت أفواج كثــيرة بمختلف مناطق التراب الوطني، نذكر منـــــها: فــــوج الــــرجاء، فـــوج الصباح (قسنطينة)، فوج الفلاح (مستغانم)، فوج الاقبال (البليدة)، فوج القطب بالعاصمة، فوج الحياة (سطيف)، وفوج الهلال ( تيزي </a:t>
            </a:r>
            <a:r>
              <a:rPr lang="ar-DZ" sz="2400" dirty="0" err="1"/>
              <a:t>وزو</a:t>
            </a:r>
            <a:r>
              <a:rPr lang="ar-DZ" sz="2400" dirty="0" smtClean="0"/>
              <a:t>).</a:t>
            </a:r>
            <a:endParaRPr lang="fr-FR" sz="2400" dirty="0" smtClean="0"/>
          </a:p>
          <a:p>
            <a:pPr marL="0" lvl="0" indent="0" algn="just" rtl="1">
              <a:buNone/>
            </a:pPr>
            <a:endParaRPr lang="fr-FR" sz="2400" dirty="0"/>
          </a:p>
          <a:p>
            <a:pPr lvl="0" algn="just" rtl="1"/>
            <a:r>
              <a:rPr lang="ar-DZ" sz="2400" dirty="0"/>
              <a:t>ولما تزايد عدد الكشفيين، بات من الضروري لدى القيادة التفكير في تأسيس جامعة الكشافة الإسلامية الجزائرية قصد جمع شمل كافة الأفواج والجمعيات الكشفية وتوحيدها في اتجاه وطني واحد.</a:t>
            </a:r>
            <a:endParaRPr lang="fr-FR" sz="2400" dirty="0"/>
          </a:p>
          <a:p>
            <a:pPr lvl="0" algn="just" rtl="1"/>
            <a:r>
              <a:rPr lang="ar-DZ" sz="2400" dirty="0"/>
              <a:t> عقدت جامعة الكشافة مؤتمرها التأسيسي سنة 1939م بالحراش (العاصمة) تحت الرئاسة الشرفية للشيخ عبد الحميد بن باديس تحت شعار" </a:t>
            </a:r>
            <a:r>
              <a:rPr lang="ar-DZ" sz="2400" b="1" dirty="0"/>
              <a:t>الاسلام ديننا والعربية لغتنا والجزائر وطننا</a:t>
            </a:r>
            <a:r>
              <a:rPr lang="ar-DZ" sz="2400" dirty="0"/>
              <a:t>". </a:t>
            </a:r>
            <a:endParaRPr lang="fr-FR" sz="2400" dirty="0"/>
          </a:p>
          <a:p>
            <a:pPr lvl="0" algn="just" rtl="1"/>
            <a:r>
              <a:rPr lang="ar-DZ" sz="2400" dirty="0"/>
              <a:t>لعبت الكشافة الاسـلامية دورا فعـــــالا علــــى المـــــــستوى الداخلــــي والخارجي  إذ كانت لها فروع في تونس والمغرب.</a:t>
            </a:r>
            <a:endParaRPr lang="fr-FR" sz="2400" dirty="0"/>
          </a:p>
          <a:p>
            <a:pPr algn="just" rtl="1"/>
            <a:r>
              <a:rPr lang="ar-DZ" sz="2400" dirty="0"/>
              <a:t> </a:t>
            </a:r>
            <a:endParaRPr lang="fr-FR" sz="2400" dirty="0"/>
          </a:p>
          <a:p>
            <a:pPr marL="0" indent="0" algn="r">
              <a:buNone/>
            </a:pPr>
            <a:endParaRPr lang="fr-FR" sz="2000" dirty="0"/>
          </a:p>
        </p:txBody>
      </p:sp>
    </p:spTree>
    <p:extLst>
      <p:ext uri="{BB962C8B-B14F-4D97-AF65-F5344CB8AC3E}">
        <p14:creationId xmlns:p14="http://schemas.microsoft.com/office/powerpoint/2010/main" val="176501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a:solidFill>
            <a:schemeClr val="accent3">
              <a:lumMod val="20000"/>
              <a:lumOff val="80000"/>
            </a:schemeClr>
          </a:solidFill>
          <a:ln>
            <a:solidFill>
              <a:schemeClr val="accent3">
                <a:lumMod val="50000"/>
              </a:schemeClr>
            </a:solidFill>
          </a:ln>
        </p:spPr>
        <p:txBody>
          <a:bodyPr>
            <a:normAutofit/>
          </a:bodyPr>
          <a:lstStyle/>
          <a:p>
            <a:pPr algn="just" rtl="1"/>
            <a:r>
              <a:rPr lang="ar-DZ" sz="2400" b="1" dirty="0"/>
              <a:t>دورها في النضال والكفاح الوطني:</a:t>
            </a:r>
            <a:endParaRPr lang="fr-FR" sz="2400" dirty="0"/>
          </a:p>
          <a:p>
            <a:pPr lvl="0" algn="just" rtl="1"/>
            <a:r>
              <a:rPr lang="ar-DZ" sz="2400" dirty="0"/>
              <a:t>قامت الكشافة الاسلامية الجزائرية، بأدوار بارزة في مسارها النضالي من أجل تحرير الوطن نلخصه في النقاط التالية:</a:t>
            </a:r>
            <a:endParaRPr lang="fr-FR" sz="2400" dirty="0"/>
          </a:p>
          <a:p>
            <a:pPr lvl="0" algn="just" rtl="1"/>
            <a:r>
              <a:rPr lang="ar-DZ" sz="2400" dirty="0"/>
              <a:t> تكوين الشباب الجزائري وتلقينه الأفكار الوطنية، وتنمية  روح المسؤولية فيه وتحسيسه بأهمية مواصلة الكفاح لاسترجاع السيادة الوطنية.</a:t>
            </a:r>
            <a:endParaRPr lang="fr-FR" sz="2400" dirty="0"/>
          </a:p>
          <a:p>
            <a:pPr lvl="0" algn="just" rtl="1"/>
            <a:r>
              <a:rPr lang="ar-DZ" sz="2400" dirty="0"/>
              <a:t>سعت إلى الحفاظ على المبادئ والمقومات الأساسية للشعب الجزائري.</a:t>
            </a:r>
            <a:endParaRPr lang="fr-FR" sz="2400" dirty="0"/>
          </a:p>
          <a:p>
            <a:pPr lvl="0" algn="just" rtl="1"/>
            <a:r>
              <a:rPr lang="ar-DZ" sz="2400" dirty="0"/>
              <a:t>نشر الأفكار الاستقلالية وبث روح الانتماء الوطني العربي الإسلامي في أوساط الشباب.</a:t>
            </a:r>
            <a:endParaRPr lang="fr-FR" sz="2400" dirty="0"/>
          </a:p>
          <a:p>
            <a:pPr lvl="0" algn="just" rtl="1"/>
            <a:r>
              <a:rPr lang="ar-DZ" sz="2400" dirty="0"/>
              <a:t>ساهمت في تدريب الجنود وتكوين البعض من عناصرها في مجال التمريض والاسعافات.</a:t>
            </a:r>
            <a:endParaRPr lang="fr-FR" sz="2400" dirty="0"/>
          </a:p>
          <a:p>
            <a:pPr lvl="0" algn="just" rtl="1"/>
            <a:r>
              <a:rPr lang="ar-DZ" sz="2400" dirty="0"/>
              <a:t>كما شاركت عدة مرات في تمثيل الجزائر في الخارج منها: الرباط، تونس، ألمانيا والصين.......   </a:t>
            </a:r>
            <a:endParaRPr lang="fr-FR" sz="2400" dirty="0"/>
          </a:p>
          <a:p>
            <a:pPr algn="just" rtl="1"/>
            <a:endParaRPr lang="fr-FR" dirty="0"/>
          </a:p>
        </p:txBody>
      </p:sp>
    </p:spTree>
    <p:extLst>
      <p:ext uri="{BB962C8B-B14F-4D97-AF65-F5344CB8AC3E}">
        <p14:creationId xmlns:p14="http://schemas.microsoft.com/office/powerpoint/2010/main" val="304678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a:solidFill>
            <a:schemeClr val="accent3">
              <a:lumMod val="20000"/>
              <a:lumOff val="80000"/>
            </a:schemeClr>
          </a:solidFill>
          <a:ln>
            <a:solidFill>
              <a:schemeClr val="accent3">
                <a:lumMod val="50000"/>
              </a:schemeClr>
            </a:solidFill>
          </a:ln>
        </p:spPr>
        <p:txBody>
          <a:bodyPr>
            <a:normAutofit fontScale="92500"/>
          </a:bodyPr>
          <a:lstStyle/>
          <a:p>
            <a:pPr algn="just" rtl="1"/>
            <a:r>
              <a:rPr lang="ar-DZ" sz="2800" b="1" dirty="0"/>
              <a:t>تعريف بالقائد </a:t>
            </a:r>
            <a:r>
              <a:rPr lang="ar-DZ" sz="2800" b="1" dirty="0" smtClean="0"/>
              <a:t>الشهيد</a:t>
            </a:r>
            <a:r>
              <a:rPr lang="fr-FR" sz="2800" b="1" dirty="0" smtClean="0"/>
              <a:t> </a:t>
            </a:r>
            <a:r>
              <a:rPr lang="ar-DZ" sz="2800" b="1" dirty="0" smtClean="0"/>
              <a:t>محمد </a:t>
            </a:r>
            <a:r>
              <a:rPr lang="ar-DZ" sz="2800" b="1" dirty="0"/>
              <a:t>بوراس: </a:t>
            </a:r>
            <a:endParaRPr lang="fr-FR" sz="2800" dirty="0"/>
          </a:p>
          <a:p>
            <a:pPr lvl="0" algn="just" rtl="1"/>
            <a:r>
              <a:rPr lang="ar-DZ" sz="2800" dirty="0"/>
              <a:t>ولد محمد بوراس في فيفري 1908م بمدينة </a:t>
            </a:r>
            <a:r>
              <a:rPr lang="ar-DZ" sz="2800" dirty="0" err="1"/>
              <a:t>مليانة</a:t>
            </a:r>
            <a:r>
              <a:rPr lang="ar-DZ" sz="2800" dirty="0"/>
              <a:t>، تتلمذ بمدرسة الأهالي ثم مدرسة الفلاح ليتوجه بعدها للعمل في منجم </a:t>
            </a:r>
            <a:r>
              <a:rPr lang="ar-DZ" sz="2800" dirty="0" err="1"/>
              <a:t>زكار</a:t>
            </a:r>
            <a:r>
              <a:rPr lang="ar-DZ" sz="2800" dirty="0"/>
              <a:t> سنة 1926م، ثم توجه إلى العاصمة ليعمل في مطحنة خاصة ثم انتقل للعمل بمصلحة الصيد البحري بميناء الجزائر.</a:t>
            </a:r>
            <a:endParaRPr lang="fr-FR" sz="2800" dirty="0"/>
          </a:p>
          <a:p>
            <a:pPr lvl="0" algn="just" rtl="1"/>
            <a:r>
              <a:rPr lang="ar-DZ" sz="2800" dirty="0"/>
              <a:t>كان محمد بوراس يتردد على نادي الترقي التابع لجمعية العلماء المسلمين الجزائريين من أجل توسيع معارفه الفكرية والسياسية  وتغذية أفكاره الوطنية.</a:t>
            </a:r>
            <a:endParaRPr lang="fr-FR" sz="2800" dirty="0"/>
          </a:p>
          <a:p>
            <a:pPr lvl="0" algn="just" rtl="1"/>
            <a:r>
              <a:rPr lang="ar-DZ" sz="2800" dirty="0"/>
              <a:t>شارك في المؤتمر الاسلامي المنعقد في 1936م، وأصبح قائدا لشبيبة المؤتمر وبالنظر للنشاط الحيوي الذي أبداه في الميدان الكشفي </a:t>
            </a:r>
            <a:r>
              <a:rPr lang="ar-DZ" sz="2800" dirty="0" err="1"/>
              <a:t>إتهمته</a:t>
            </a:r>
            <a:r>
              <a:rPr lang="ar-DZ" sz="2800" dirty="0"/>
              <a:t> المصالح الإدارية الفرنسية في الجزائر بالتجسس لصالح النازية. وهي تهمة مغرضة غايتها محاولة التخلص منه وهكذا ألقي عليه القبض ثم أعدم محمد بوراس من طرف جلادي الاستعمار في 27 ماي من سنة 1941م. </a:t>
            </a:r>
            <a:endParaRPr lang="fr-FR" sz="2800" dirty="0"/>
          </a:p>
          <a:p>
            <a:pPr algn="just" rtl="1"/>
            <a:endParaRPr lang="fr-FR" sz="2800" dirty="0"/>
          </a:p>
          <a:p>
            <a:pPr algn="just" rtl="1"/>
            <a:endParaRPr lang="fr-FR" dirty="0"/>
          </a:p>
        </p:txBody>
      </p:sp>
    </p:spTree>
    <p:extLst>
      <p:ext uri="{BB962C8B-B14F-4D97-AF65-F5344CB8AC3E}">
        <p14:creationId xmlns:p14="http://schemas.microsoft.com/office/powerpoint/2010/main" val="6021739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405</Words>
  <Application>Microsoft Office PowerPoint</Application>
  <PresentationFormat>Affichage à l'écran (4:3)</PresentationFormat>
  <Paragraphs>18</Paragraphs>
  <Slides>4</Slides>
  <Notes>0</Notes>
  <HiddenSlides>0</HiddenSlides>
  <MMClips>1</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الكشافة الاسلامية الجزائرية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4</cp:revision>
  <dcterms:created xsi:type="dcterms:W3CDTF">2022-05-31T14:11:42Z</dcterms:created>
  <dcterms:modified xsi:type="dcterms:W3CDTF">2022-06-09T13:43:18Z</dcterms:modified>
</cp:coreProperties>
</file>